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453" r:id="rId2"/>
    <p:sldId id="471" r:id="rId3"/>
    <p:sldId id="472" r:id="rId4"/>
    <p:sldId id="448" r:id="rId5"/>
    <p:sldId id="449" r:id="rId6"/>
    <p:sldId id="450" r:id="rId7"/>
    <p:sldId id="451" r:id="rId8"/>
    <p:sldId id="454" r:id="rId9"/>
    <p:sldId id="455" r:id="rId10"/>
    <p:sldId id="456" r:id="rId11"/>
    <p:sldId id="457" r:id="rId12"/>
    <p:sldId id="460" r:id="rId13"/>
    <p:sldId id="458" r:id="rId14"/>
    <p:sldId id="459" r:id="rId15"/>
    <p:sldId id="461" r:id="rId16"/>
    <p:sldId id="462" r:id="rId17"/>
    <p:sldId id="463" r:id="rId18"/>
    <p:sldId id="465" r:id="rId19"/>
    <p:sldId id="466" r:id="rId20"/>
    <p:sldId id="464" r:id="rId21"/>
    <p:sldId id="467" r:id="rId22"/>
    <p:sldId id="468" r:id="rId23"/>
    <p:sldId id="469" r:id="rId24"/>
    <p:sldId id="470" r:id="rId25"/>
    <p:sldId id="452" r:id="rId26"/>
    <p:sldId id="497" r:id="rId27"/>
    <p:sldId id="474" r:id="rId28"/>
    <p:sldId id="475" r:id="rId29"/>
    <p:sldId id="476" r:id="rId30"/>
    <p:sldId id="477" r:id="rId31"/>
    <p:sldId id="478" r:id="rId32"/>
    <p:sldId id="479" r:id="rId33"/>
    <p:sldId id="480" r:id="rId34"/>
    <p:sldId id="482" r:id="rId35"/>
    <p:sldId id="483" r:id="rId36"/>
    <p:sldId id="485" r:id="rId37"/>
    <p:sldId id="522" r:id="rId38"/>
    <p:sldId id="481" r:id="rId39"/>
    <p:sldId id="486" r:id="rId40"/>
    <p:sldId id="487" r:id="rId41"/>
    <p:sldId id="488" r:id="rId42"/>
    <p:sldId id="489" r:id="rId43"/>
    <p:sldId id="490" r:id="rId44"/>
    <p:sldId id="491" r:id="rId45"/>
    <p:sldId id="492" r:id="rId46"/>
    <p:sldId id="493" r:id="rId47"/>
    <p:sldId id="494" r:id="rId48"/>
    <p:sldId id="498" r:id="rId49"/>
    <p:sldId id="499" r:id="rId50"/>
    <p:sldId id="500" r:id="rId51"/>
    <p:sldId id="501" r:id="rId52"/>
    <p:sldId id="502" r:id="rId53"/>
    <p:sldId id="503" r:id="rId54"/>
    <p:sldId id="504" r:id="rId55"/>
    <p:sldId id="505" r:id="rId56"/>
    <p:sldId id="495" r:id="rId57"/>
    <p:sldId id="506" r:id="rId58"/>
    <p:sldId id="507" r:id="rId59"/>
    <p:sldId id="508" r:id="rId60"/>
    <p:sldId id="509" r:id="rId61"/>
    <p:sldId id="510" r:id="rId62"/>
    <p:sldId id="512" r:id="rId63"/>
    <p:sldId id="513" r:id="rId64"/>
    <p:sldId id="514" r:id="rId65"/>
    <p:sldId id="515" r:id="rId66"/>
    <p:sldId id="516" r:id="rId67"/>
    <p:sldId id="517" r:id="rId68"/>
    <p:sldId id="518" r:id="rId69"/>
    <p:sldId id="511" r:id="rId70"/>
    <p:sldId id="519" r:id="rId71"/>
    <p:sldId id="520" r:id="rId72"/>
    <p:sldId id="521" r:id="rId73"/>
    <p:sldId id="523" r:id="rId74"/>
    <p:sldId id="524" r:id="rId75"/>
    <p:sldId id="525" r:id="rId76"/>
    <p:sldId id="526" r:id="rId77"/>
    <p:sldId id="527" r:id="rId78"/>
    <p:sldId id="528" r:id="rId79"/>
    <p:sldId id="529" r:id="rId80"/>
    <p:sldId id="530" r:id="rId81"/>
    <p:sldId id="531" r:id="rId82"/>
    <p:sldId id="532" r:id="rId83"/>
    <p:sldId id="496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9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6C1C69-A0CF-442E-BB10-2D22215100E4}" type="datetimeFigureOut">
              <a:rPr lang="ru-RU" smtClean="0"/>
              <a:t>04.11.2022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7CA31A-CAC2-4ADE-B33D-7876F70239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93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231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331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53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49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19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54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44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39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996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895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04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FA7C5-D9DB-44D1-A5F4-11AC54B42FA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473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1052A0A-22A8-4429-9572-A20B01B6C825}"/>
              </a:ext>
            </a:extLst>
          </p:cNvPr>
          <p:cNvSpPr/>
          <p:nvPr/>
        </p:nvSpPr>
        <p:spPr>
          <a:xfrm>
            <a:off x="2055003" y="3133534"/>
            <a:ext cx="8082021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9600" lvl="0" indent="-609600" algn="ctr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944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9887BD6-8652-4724-888D-CF345C636019}"/>
              </a:ext>
            </a:extLst>
          </p:cNvPr>
          <p:cNvSpPr/>
          <p:nvPr/>
        </p:nvSpPr>
        <p:spPr>
          <a:xfrm>
            <a:off x="510780" y="416319"/>
            <a:ext cx="5805564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Две единицы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A453500-EEE8-4B9D-9A63-7CC80B1AB183}"/>
              </a:ext>
            </a:extLst>
          </p:cNvPr>
          <p:cNvSpPr/>
          <p:nvPr/>
        </p:nvSpPr>
        <p:spPr>
          <a:xfrm>
            <a:off x="606949" y="1198819"/>
            <a:ext cx="111053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Посчитать число последовательностей</a:t>
            </a:r>
            <a:r>
              <a:rPr lang="en-US" sz="2400" dirty="0"/>
              <a:t> </a:t>
            </a:r>
            <a:r>
              <a:rPr lang="ru-RU" sz="2400" dirty="0"/>
              <a:t>нулей и единиц длины </a:t>
            </a:r>
            <a:r>
              <a:rPr lang="en-US" sz="2400" b="1" dirty="0"/>
              <a:t>N</a:t>
            </a:r>
            <a:r>
              <a:rPr lang="ru-RU" sz="2400" dirty="0"/>
              <a:t>, в которых не встречаются две идущие подряд единицы.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65B03D0-258F-4CA0-A087-1F9AACE21F5E}"/>
              </a:ext>
            </a:extLst>
          </p:cNvPr>
          <p:cNvSpPr/>
          <p:nvPr/>
        </p:nvSpPr>
        <p:spPr>
          <a:xfrm>
            <a:off x="1583330" y="2640035"/>
            <a:ext cx="79903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/>
              <a:t>K</a:t>
            </a:r>
            <a:r>
              <a:rPr lang="ru-RU" sz="3600" baseline="-25000" dirty="0"/>
              <a:t>1</a:t>
            </a:r>
            <a:r>
              <a:rPr lang="ru-RU" sz="3600" dirty="0"/>
              <a:t> = 2, K</a:t>
            </a:r>
            <a:r>
              <a:rPr lang="ru-RU" sz="3600" baseline="-25000" dirty="0"/>
              <a:t>2</a:t>
            </a:r>
            <a:r>
              <a:rPr lang="ru-RU" sz="3600" dirty="0"/>
              <a:t> = 3, </a:t>
            </a:r>
            <a:r>
              <a:rPr lang="ru-RU" sz="3600" dirty="0" err="1"/>
              <a:t>K</a:t>
            </a:r>
            <a:r>
              <a:rPr lang="ru-RU" sz="3600" baseline="-25000" dirty="0" err="1"/>
              <a:t>n</a:t>
            </a:r>
            <a:r>
              <a:rPr lang="ru-RU" sz="3600" dirty="0"/>
              <a:t> = </a:t>
            </a:r>
            <a:r>
              <a:rPr lang="ru-RU" sz="3600" dirty="0" err="1"/>
              <a:t>K</a:t>
            </a:r>
            <a:r>
              <a:rPr lang="ru-RU" sz="3600" baseline="-25000" dirty="0" err="1"/>
              <a:t>n</a:t>
            </a:r>
            <a:r>
              <a:rPr lang="ru-RU" sz="3600" baseline="-25000" dirty="0"/>
              <a:t> – 1</a:t>
            </a:r>
            <a:r>
              <a:rPr lang="ru-RU" sz="3600" dirty="0"/>
              <a:t> + </a:t>
            </a:r>
            <a:r>
              <a:rPr lang="ru-RU" sz="3600" dirty="0" err="1"/>
              <a:t>K</a:t>
            </a:r>
            <a:r>
              <a:rPr lang="ru-RU" sz="3600" baseline="-25000" dirty="0" err="1"/>
              <a:t>n</a:t>
            </a:r>
            <a:r>
              <a:rPr lang="ru-RU" sz="3600" baseline="-25000" dirty="0"/>
              <a:t> – 2</a:t>
            </a:r>
            <a:r>
              <a:rPr lang="ru-RU" sz="3600" dirty="0"/>
              <a:t> при n &gt; 2.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CF86850-2EB9-4B52-AE1A-DCFD12AD8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471" y="3995476"/>
            <a:ext cx="6706263" cy="244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317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9324054-9F08-4A24-8A6C-8C2972321141}"/>
              </a:ext>
            </a:extLst>
          </p:cNvPr>
          <p:cNvSpPr/>
          <p:nvPr/>
        </p:nvSpPr>
        <p:spPr>
          <a:xfrm>
            <a:off x="510780" y="416319"/>
            <a:ext cx="1106631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Возрастающая подпоследовательность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B61C101-F7FB-481D-9DC8-8E5E4868071A}"/>
              </a:ext>
            </a:extLst>
          </p:cNvPr>
          <p:cNvSpPr/>
          <p:nvPr/>
        </p:nvSpPr>
        <p:spPr>
          <a:xfrm>
            <a:off x="492227" y="972853"/>
            <a:ext cx="94673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Дана последовательность целых чисел. Необходимо найти длину ее самой длинной строго возрастающей подпоследовательности.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F09C980-7D08-444B-AB19-6F894E283604}"/>
              </a:ext>
            </a:extLst>
          </p:cNvPr>
          <p:cNvSpPr/>
          <p:nvPr/>
        </p:nvSpPr>
        <p:spPr>
          <a:xfrm>
            <a:off x="311998" y="1969415"/>
            <a:ext cx="386355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b="1" dirty="0"/>
              <a:t>2, 8, 5, 9, 12, 6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4DE0B2-DA7D-475E-86DE-41DC17121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479" y="1803850"/>
            <a:ext cx="3788330" cy="8030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48CE72D-C400-42B1-B5DA-70E9348EE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476" y="2633456"/>
            <a:ext cx="3788328" cy="7716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7534E-3625-48AB-8CA8-D15D59775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3475" y="3452849"/>
            <a:ext cx="3788329" cy="77528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BF3F577-D5EE-4A3C-A368-DAA7FAE91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3474" y="4298792"/>
            <a:ext cx="3788329" cy="77528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2E919C4-9DF6-4C7D-9E91-30E188ED1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1009" y="5121776"/>
            <a:ext cx="3788328" cy="80677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807DC09-4B9B-4A73-BFC7-37AFAB6337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1009" y="5983931"/>
            <a:ext cx="3805861" cy="80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14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9324054-9F08-4A24-8A6C-8C2972321141}"/>
              </a:ext>
            </a:extLst>
          </p:cNvPr>
          <p:cNvSpPr/>
          <p:nvPr/>
        </p:nvSpPr>
        <p:spPr>
          <a:xfrm>
            <a:off x="510780" y="416319"/>
            <a:ext cx="1106631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Возрастающая подпоследовательность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B61C101-F7FB-481D-9DC8-8E5E4868071A}"/>
              </a:ext>
            </a:extLst>
          </p:cNvPr>
          <p:cNvSpPr/>
          <p:nvPr/>
        </p:nvSpPr>
        <p:spPr>
          <a:xfrm>
            <a:off x="492227" y="972853"/>
            <a:ext cx="438192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Дана последовательность целых чисел. Необходимо найти </a:t>
            </a:r>
            <a:r>
              <a:rPr lang="ru-RU" sz="2400" b="1" dirty="0">
                <a:solidFill>
                  <a:srgbClr val="00B050"/>
                </a:solidFill>
              </a:rPr>
              <a:t>одну из </a:t>
            </a:r>
            <a:r>
              <a:rPr lang="ru-RU" sz="2400" dirty="0"/>
              <a:t>ее самых длинных строго возрастающих </a:t>
            </a:r>
            <a:r>
              <a:rPr lang="ru-RU" sz="2400" dirty="0" err="1"/>
              <a:t>подпоследовательностей</a:t>
            </a:r>
            <a:r>
              <a:rPr lang="ru-RU" sz="2400" dirty="0"/>
              <a:t>.</a:t>
            </a:r>
          </a:p>
          <a:p>
            <a:endParaRPr lang="ru-RU" sz="24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F09C980-7D08-444B-AB19-6F894E283604}"/>
              </a:ext>
            </a:extLst>
          </p:cNvPr>
          <p:cNvSpPr/>
          <p:nvPr/>
        </p:nvSpPr>
        <p:spPr>
          <a:xfrm>
            <a:off x="738718" y="3429000"/>
            <a:ext cx="386355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b="1" dirty="0"/>
              <a:t>2, 8, 5, 9, 12, 6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AC35BC9-818E-428D-84FA-2DB7B03DC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233" y="887376"/>
            <a:ext cx="2896841" cy="580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309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7459EAA-DA75-4EEF-B2AB-540DCFD5EFBA}"/>
              </a:ext>
            </a:extLst>
          </p:cNvPr>
          <p:cNvSpPr/>
          <p:nvPr/>
        </p:nvSpPr>
        <p:spPr>
          <a:xfrm>
            <a:off x="510780" y="416319"/>
            <a:ext cx="1106631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Путь в лабиринте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658E3DA-F49C-49D6-B16A-4B93B7016B04}"/>
              </a:ext>
            </a:extLst>
          </p:cNvPr>
          <p:cNvSpPr/>
          <p:nvPr/>
        </p:nvSpPr>
        <p:spPr>
          <a:xfrm>
            <a:off x="510779" y="1099342"/>
            <a:ext cx="1140822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Дано прямоугольное поле размером </a:t>
            </a:r>
            <a:r>
              <a:rPr lang="ru-RU" sz="2000" b="1" dirty="0"/>
              <a:t>n</a:t>
            </a:r>
            <a:r>
              <a:rPr lang="ru-RU" sz="2000" dirty="0"/>
              <a:t>*</a:t>
            </a:r>
            <a:r>
              <a:rPr lang="ru-RU" sz="2000" b="1" dirty="0"/>
              <a:t>m</a:t>
            </a:r>
            <a:r>
              <a:rPr lang="ru-RU" sz="2000" dirty="0"/>
              <a:t> клеток.  Можно совершать шаги длиной в одну клетку вправо или вниз. В каждой клетке записано некоторое натуральное число.  Необходимо попасть из верхней левой клетки в правую нижнюю.  Вес маршрута вычисляется как сумма чисел со всех посещенных клеток. </a:t>
            </a:r>
          </a:p>
          <a:p>
            <a:r>
              <a:rPr lang="ru-RU" sz="2000" dirty="0"/>
              <a:t>Необходимо найти маршрут с минимальным весом.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AF756CA-9D69-4A5E-8B82-3B01E5FE9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187" y="3101349"/>
            <a:ext cx="461962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71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FCD7633-B8CE-4B8D-B462-5833D9B00A0B}"/>
              </a:ext>
            </a:extLst>
          </p:cNvPr>
          <p:cNvSpPr/>
          <p:nvPr/>
        </p:nvSpPr>
        <p:spPr>
          <a:xfrm>
            <a:off x="510780" y="416319"/>
            <a:ext cx="1106631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Путь в лабиринте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CDB98D-D4F3-40F2-840F-8825B7105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595" y="1343563"/>
            <a:ext cx="3723778" cy="219371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834760-8CAB-45E0-B7B7-08E318920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43562"/>
            <a:ext cx="3773927" cy="219371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9A94FA-2238-4031-8226-27D05B1ADE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3145" y="4062908"/>
            <a:ext cx="3662228" cy="219371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1D24BB-851B-4599-AC20-0D73654C7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055673"/>
            <a:ext cx="3662228" cy="220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57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FCD7633-B8CE-4B8D-B462-5833D9B00A0B}"/>
              </a:ext>
            </a:extLst>
          </p:cNvPr>
          <p:cNvSpPr/>
          <p:nvPr/>
        </p:nvSpPr>
        <p:spPr>
          <a:xfrm>
            <a:off x="510780" y="416319"/>
            <a:ext cx="1106631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Путь в лабиринте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D67614E-A24B-497D-BE74-B584BFAEB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544" y="1087822"/>
            <a:ext cx="4057732" cy="243062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DB92C23-DF27-453D-B722-68A51D828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625" y="1087822"/>
            <a:ext cx="4132057" cy="243062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FB05BFE-51FD-4F24-AC94-1F8539158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544" y="3716240"/>
            <a:ext cx="4057732" cy="239865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704CA8-C5BE-4D12-B006-84948FCF1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5625" y="3687415"/>
            <a:ext cx="4132057" cy="244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014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FCD7633-B8CE-4B8D-B462-5833D9B00A0B}"/>
              </a:ext>
            </a:extLst>
          </p:cNvPr>
          <p:cNvSpPr/>
          <p:nvPr/>
        </p:nvSpPr>
        <p:spPr>
          <a:xfrm>
            <a:off x="510780" y="416319"/>
            <a:ext cx="1106631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Путь в лабиринте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6AA275C-A07E-4E97-898F-3CE03897D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1852" y="1620673"/>
            <a:ext cx="11077299" cy="437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80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FCD7633-B8CE-4B8D-B462-5833D9B00A0B}"/>
              </a:ext>
            </a:extLst>
          </p:cNvPr>
          <p:cNvSpPr/>
          <p:nvPr/>
        </p:nvSpPr>
        <p:spPr>
          <a:xfrm>
            <a:off x="510780" y="416319"/>
            <a:ext cx="1106631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Путь в лабиринте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2980D8-ADCA-4AFB-9DED-5CDD5F7E5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819" y="1785482"/>
            <a:ext cx="6737221" cy="397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1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FCD7633-B8CE-4B8D-B462-5833D9B00A0B}"/>
              </a:ext>
            </a:extLst>
          </p:cNvPr>
          <p:cNvSpPr/>
          <p:nvPr/>
        </p:nvSpPr>
        <p:spPr>
          <a:xfrm>
            <a:off x="510780" y="416319"/>
            <a:ext cx="1106631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Путь в лабиринте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4EAD655-17FA-44A5-AFC2-819F4E5CE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852" y="1211854"/>
            <a:ext cx="4258910" cy="25175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167BD0-CB47-442E-80D7-C7239C935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089" y="1211854"/>
            <a:ext cx="4315855" cy="251758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299C9B-11AE-47E9-8140-D44DDBDB1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851" y="3919786"/>
            <a:ext cx="4258909" cy="248436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0A4FC5-5C1C-4693-82A9-7893FABDF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089" y="3919786"/>
            <a:ext cx="4196279" cy="248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44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FCD7633-B8CE-4B8D-B462-5833D9B00A0B}"/>
              </a:ext>
            </a:extLst>
          </p:cNvPr>
          <p:cNvSpPr/>
          <p:nvPr/>
        </p:nvSpPr>
        <p:spPr>
          <a:xfrm>
            <a:off x="510780" y="416319"/>
            <a:ext cx="1106631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Путь в лабиринте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B60EE7F-A9DB-4A1F-A9C7-C97811122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99769"/>
            <a:ext cx="5199384" cy="305846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3D7739-5D0E-4AA1-AD94-12BF99AAD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80" y="1899769"/>
            <a:ext cx="5231138" cy="305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33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B6E91AE-EC54-4001-8298-162C13C9CF29}"/>
              </a:ext>
            </a:extLst>
          </p:cNvPr>
          <p:cNvSpPr/>
          <p:nvPr/>
        </p:nvSpPr>
        <p:spPr>
          <a:xfrm>
            <a:off x="550537" y="1199997"/>
            <a:ext cx="11264348" cy="64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304800">
              <a:lnSpc>
                <a:spcPts val="2160"/>
              </a:lnSpc>
              <a:spcBef>
                <a:spcPts val="3640"/>
              </a:spcBef>
              <a:spcAft>
                <a:spcPts val="0"/>
              </a:spcAft>
            </a:pPr>
            <a:r>
              <a:rPr lang="ru-RU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Динамическое программирование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 – способ решения сложных задач путём разбиения их на более простые подзадачи.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177E0CC-2CD6-4667-9698-B6C45643C320}"/>
              </a:ext>
            </a:extLst>
          </p:cNvPr>
          <p:cNvSpPr/>
          <p:nvPr/>
        </p:nvSpPr>
        <p:spPr>
          <a:xfrm>
            <a:off x="550537" y="328854"/>
            <a:ext cx="4269695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924CDDA-20A7-4951-94DF-5ED806A00F5B}"/>
              </a:ext>
            </a:extLst>
          </p:cNvPr>
          <p:cNvSpPr/>
          <p:nvPr/>
        </p:nvSpPr>
        <p:spPr>
          <a:xfrm>
            <a:off x="550536" y="2219245"/>
            <a:ext cx="11201491" cy="64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725805">
              <a:lnSpc>
                <a:spcPts val="2160"/>
              </a:lnSpc>
              <a:spcBef>
                <a:spcPts val="3640"/>
              </a:spcBef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Этот способ применим к задачам с </a:t>
            </a:r>
            <a:r>
              <a:rPr lang="ru-RU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оптимальной структурой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, выглядящим как </a:t>
            </a:r>
            <a:r>
              <a:rPr lang="ru-RU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набор перекрывающихся подзадач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, сложность которой меньше исходной.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574FA00-2821-47A4-BA30-EC4F125F5173}"/>
              </a:ext>
            </a:extLst>
          </p:cNvPr>
          <p:cNvSpPr/>
          <p:nvPr/>
        </p:nvSpPr>
        <p:spPr>
          <a:xfrm>
            <a:off x="550535" y="3203747"/>
            <a:ext cx="11320761" cy="64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615315" algn="just">
              <a:lnSpc>
                <a:spcPts val="2160"/>
              </a:lnSpc>
              <a:spcBef>
                <a:spcPts val="2120"/>
              </a:spcBef>
              <a:spcAft>
                <a:spcPts val="0"/>
              </a:spcAft>
            </a:pPr>
            <a:r>
              <a:rPr lang="ru-RU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Оптимальная подструктура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 в динамическом программировании означает, что оптимальное решение подзадач меньшего размера может быть использовано для решения исходной задачи.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7B05251-764E-467F-91EE-93AF560767AB}"/>
              </a:ext>
            </a:extLst>
          </p:cNvPr>
          <p:cNvSpPr/>
          <p:nvPr/>
        </p:nvSpPr>
        <p:spPr>
          <a:xfrm>
            <a:off x="550535" y="4090336"/>
            <a:ext cx="111617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u="sng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Идея проста</a:t>
            </a:r>
            <a:r>
              <a:rPr lang="ru-RU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: разбить сложную задачу на меньшие подзадачи, решить их и сконструировать ответ из этих подзадач для сложной задачи. Часто эти подзадачи дублируются.</a:t>
            </a:r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4806681-5F54-4C39-A279-7282CEDD31A7}"/>
              </a:ext>
            </a:extLst>
          </p:cNvPr>
          <p:cNvSpPr/>
          <p:nvPr/>
        </p:nvSpPr>
        <p:spPr>
          <a:xfrm>
            <a:off x="550535" y="5328470"/>
            <a:ext cx="10795976" cy="927626"/>
          </a:xfrm>
          <a:prstGeom prst="rect">
            <a:avLst/>
          </a:prstGeom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R="767715" algn="just">
              <a:lnSpc>
                <a:spcPts val="2160"/>
              </a:lnSpc>
              <a:spcBef>
                <a:spcPts val="3640"/>
              </a:spcBef>
              <a:spcAft>
                <a:spcPts val="0"/>
              </a:spcAft>
            </a:pPr>
            <a:r>
              <a:rPr lang="ru-RU" b="1" i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Динамическое программирование</a:t>
            </a:r>
            <a:r>
              <a:rPr lang="ru-RU" i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 — это когда у нас есть задача, которую непонятно как решать, и мы разбиваем ее на меньшие задачи, которые тоже непонятно как решать. (с) </a:t>
            </a:r>
            <a:r>
              <a:rPr lang="ru-RU" i="1" spc="1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А.</a:t>
            </a:r>
            <a:r>
              <a:rPr lang="ru-RU" i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  <a:r>
              <a:rPr lang="ru-RU" i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Кумок</a:t>
            </a:r>
            <a:r>
              <a:rPr lang="ru-RU" i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.</a:t>
            </a:r>
            <a:endParaRPr lang="ru-RU" sz="1200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996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A916B9F-B127-4A68-BC47-39BC72701641}"/>
              </a:ext>
            </a:extLst>
          </p:cNvPr>
          <p:cNvSpPr/>
          <p:nvPr/>
        </p:nvSpPr>
        <p:spPr>
          <a:xfrm>
            <a:off x="510780" y="416319"/>
            <a:ext cx="1106631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Общая подпоследовательность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7700D77-7024-4262-82C1-8A55B44C96F2}"/>
              </a:ext>
            </a:extLst>
          </p:cNvPr>
          <p:cNvSpPr/>
          <p:nvPr/>
        </p:nvSpPr>
        <p:spPr>
          <a:xfrm>
            <a:off x="519485" y="1114681"/>
            <a:ext cx="1115302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Задача поиска последовательности, которая является подпоследовательностью нескольких последовательностей.</a:t>
            </a:r>
          </a:p>
          <a:p>
            <a:endParaRPr lang="ru-RU" sz="2800" dirty="0"/>
          </a:p>
          <a:p>
            <a:endParaRPr lang="ru-RU" sz="2800" dirty="0"/>
          </a:p>
          <a:p>
            <a:r>
              <a:rPr lang="ru-RU" sz="2800" dirty="0"/>
              <a:t>подпоследовательность != подстрока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0C2388B-5131-453D-8F98-40A63E9FA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121" y="3441306"/>
            <a:ext cx="326707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19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A916B9F-B127-4A68-BC47-39BC72701641}"/>
              </a:ext>
            </a:extLst>
          </p:cNvPr>
          <p:cNvSpPr/>
          <p:nvPr/>
        </p:nvSpPr>
        <p:spPr>
          <a:xfrm>
            <a:off x="510780" y="416319"/>
            <a:ext cx="1106631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Общая подпоследовательность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03A6BCC-9836-418A-8B67-C750A41C4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83" y="1071935"/>
            <a:ext cx="2650085" cy="243184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A5D26F3-F81A-480D-A239-87E5F583C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858" y="1079729"/>
            <a:ext cx="2650085" cy="243184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87683B4-8DAE-4313-A059-47CAC175D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604" y="1135547"/>
            <a:ext cx="2665673" cy="244743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FAD0250-14FA-4AF5-82C1-35CFACC24E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783" y="3770054"/>
            <a:ext cx="2665673" cy="246301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0B767DC-3B58-47C7-8C5C-7AE93FB1F5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763" y="3816819"/>
            <a:ext cx="2634496" cy="241625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52E09E5-8EAE-434C-BACE-7C445BD21D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3781" y="3824613"/>
            <a:ext cx="2634496" cy="240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50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A916B9F-B127-4A68-BC47-39BC72701641}"/>
              </a:ext>
            </a:extLst>
          </p:cNvPr>
          <p:cNvSpPr/>
          <p:nvPr/>
        </p:nvSpPr>
        <p:spPr>
          <a:xfrm>
            <a:off x="510780" y="416319"/>
            <a:ext cx="1106631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Общая подпоследовательность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7E2D4A-21E9-4B10-B3BC-D9BE2356A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399" y="1210296"/>
            <a:ext cx="2685595" cy="246572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09F66A1-55E6-47A3-B61B-FDC0CDCFF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034" y="1228108"/>
            <a:ext cx="2654185" cy="245001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C74B1EB-94E1-4387-BCFB-70D5AAA55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399" y="3975959"/>
            <a:ext cx="2669890" cy="246572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2A683E1-F19E-4DB8-8F5E-9BB1EBDADC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1931" y="1204113"/>
            <a:ext cx="2669890" cy="245001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5A97EBD-20BF-4B04-A73F-EE26F5C043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1931" y="3975959"/>
            <a:ext cx="2685595" cy="245001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72DD2CA-C33B-4202-B9BE-433FB9F5B2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7034" y="3975959"/>
            <a:ext cx="2685595" cy="245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22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A916B9F-B127-4A68-BC47-39BC72701641}"/>
              </a:ext>
            </a:extLst>
          </p:cNvPr>
          <p:cNvSpPr/>
          <p:nvPr/>
        </p:nvSpPr>
        <p:spPr>
          <a:xfrm>
            <a:off x="510780" y="416319"/>
            <a:ext cx="1106631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Общая подпоследовательность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AFB4B8-C9F3-4A92-87F7-8AD8B20E7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838" y="1476888"/>
            <a:ext cx="4968324" cy="457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5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A916B9F-B127-4A68-BC47-39BC72701641}"/>
              </a:ext>
            </a:extLst>
          </p:cNvPr>
          <p:cNvSpPr/>
          <p:nvPr/>
        </p:nvSpPr>
        <p:spPr>
          <a:xfrm>
            <a:off x="510780" y="416319"/>
            <a:ext cx="1106631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Общая подпоследовательность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00B08D-2D21-4859-B02D-0052680DF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729" y="1468761"/>
            <a:ext cx="5367596" cy="497292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29D54BA-AEC7-4A68-97B9-7AB709DADE53}"/>
              </a:ext>
            </a:extLst>
          </p:cNvPr>
          <p:cNvSpPr/>
          <p:nvPr/>
        </p:nvSpPr>
        <p:spPr>
          <a:xfrm>
            <a:off x="9462406" y="1468761"/>
            <a:ext cx="247250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dirty="0" err="1">
                <a:solidFill>
                  <a:srgbClr val="FF0000"/>
                </a:solidFill>
              </a:rPr>
              <a:t>xjxuu</a:t>
            </a:r>
            <a:endParaRPr lang="ru-RU" sz="4400" dirty="0">
              <a:solidFill>
                <a:srgbClr val="FF0000"/>
              </a:solidFill>
            </a:endParaRPr>
          </a:p>
          <a:p>
            <a:r>
              <a:rPr lang="ru-RU" sz="4400" dirty="0" err="1">
                <a:solidFill>
                  <a:srgbClr val="FF0000"/>
                </a:solidFill>
              </a:rPr>
              <a:t>uxxju</a:t>
            </a:r>
            <a:endParaRPr lang="ru-RU" sz="4400" dirty="0">
              <a:solidFill>
                <a:srgbClr val="FF0000"/>
              </a:solidFill>
            </a:endParaRPr>
          </a:p>
          <a:p>
            <a:r>
              <a:rPr lang="ru-RU" sz="4400" dirty="0" err="1">
                <a:solidFill>
                  <a:srgbClr val="FF0000"/>
                </a:solidFill>
              </a:rPr>
              <a:t>xju</a:t>
            </a:r>
            <a:endParaRPr lang="ru-RU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842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7329FE4-304A-4433-9DAD-C06DDF8E65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51" b="2702"/>
          <a:stretch/>
        </p:blipFill>
        <p:spPr>
          <a:xfrm>
            <a:off x="72715" y="336263"/>
            <a:ext cx="12046569" cy="5220929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A4F6A11-6253-46FC-AD0B-21A99A7A0DBA}"/>
              </a:ext>
            </a:extLst>
          </p:cNvPr>
          <p:cNvSpPr/>
          <p:nvPr/>
        </p:nvSpPr>
        <p:spPr>
          <a:xfrm>
            <a:off x="1005122" y="5792856"/>
            <a:ext cx="99257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i="1" dirty="0">
                <a:solidFill>
                  <a:srgbClr val="FF0000"/>
                </a:solidFill>
              </a:rPr>
              <a:t>Какая сложность у возрастающей подпоследовательности? 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1725103-5635-4060-BD7E-AA92B08A3512}"/>
              </a:ext>
            </a:extLst>
          </p:cNvPr>
          <p:cNvSpPr/>
          <p:nvPr/>
        </p:nvSpPr>
        <p:spPr>
          <a:xfrm>
            <a:off x="10794588" y="5792856"/>
            <a:ext cx="9653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rgbClr val="FF0000"/>
                </a:solidFill>
              </a:rPr>
              <a:t>О(</a:t>
            </a:r>
            <a:r>
              <a:rPr lang="en-US" sz="2800" b="1" dirty="0">
                <a:solidFill>
                  <a:srgbClr val="FF0000"/>
                </a:solidFill>
              </a:rPr>
              <a:t>n</a:t>
            </a:r>
            <a:r>
              <a:rPr lang="en-US" sz="2800" b="1" baseline="30000" dirty="0">
                <a:solidFill>
                  <a:srgbClr val="FF0000"/>
                </a:solidFill>
              </a:rPr>
              <a:t>2</a:t>
            </a:r>
            <a:r>
              <a:rPr lang="en-US" sz="2800" b="1" dirty="0">
                <a:solidFill>
                  <a:srgbClr val="FF0000"/>
                </a:solidFill>
              </a:rPr>
              <a:t>)</a:t>
            </a:r>
            <a:endParaRPr lang="ru-RU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68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A6CEBBC-98AA-442B-A08C-08E7F6D46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296" y="1539936"/>
            <a:ext cx="9455636" cy="244487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6BEEA41-98FC-439E-9F0F-B24C17B8F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476" y="164135"/>
            <a:ext cx="9912859" cy="90174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08192F-ACB6-4A6E-9C89-9E16F0A14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340" y="4319157"/>
            <a:ext cx="9931910" cy="118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8280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DBD5BAB6-D0B7-4581-BA52-B1E4313A2243}"/>
              </a:ext>
            </a:extLst>
          </p:cNvPr>
          <p:cNvGrpSpPr/>
          <p:nvPr/>
        </p:nvGrpSpPr>
        <p:grpSpPr>
          <a:xfrm>
            <a:off x="538242" y="442452"/>
            <a:ext cx="10619969" cy="5866908"/>
            <a:chOff x="786015" y="991092"/>
            <a:chExt cx="10619969" cy="5866908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925C7BAE-7C2B-4CC1-ABBE-C648DDF235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4451"/>
            <a:stretch/>
          </p:blipFill>
          <p:spPr>
            <a:xfrm>
              <a:off x="786015" y="991092"/>
              <a:ext cx="10619969" cy="5866908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AC2AD076-F64F-46E0-A8F5-B9316EC42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52455" y="3761329"/>
              <a:ext cx="592820" cy="5928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30206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6D182BF-9A48-404A-AE06-57B263D88E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89"/>
          <a:stretch/>
        </p:blipFill>
        <p:spPr>
          <a:xfrm>
            <a:off x="836850" y="348061"/>
            <a:ext cx="10518299" cy="596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973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FEF6E5B-CFBF-4892-A065-5FD48B48A8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45"/>
          <a:stretch/>
        </p:blipFill>
        <p:spPr>
          <a:xfrm>
            <a:off x="899899" y="365759"/>
            <a:ext cx="10510190" cy="599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47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CDD2FCA-1B52-4D5C-A275-46EDAC3E691C}"/>
              </a:ext>
            </a:extLst>
          </p:cNvPr>
          <p:cNvSpPr/>
          <p:nvPr/>
        </p:nvSpPr>
        <p:spPr>
          <a:xfrm>
            <a:off x="678511" y="973815"/>
            <a:ext cx="10986053" cy="346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195"/>
              </a:lnSpc>
              <a:spcBef>
                <a:spcPts val="3640"/>
              </a:spcBef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Чтобы успешно решить задачу динамикой нужно: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ts val="2195"/>
              </a:lnSpc>
              <a:spcAft>
                <a:spcPts val="0"/>
              </a:spcAft>
              <a:tabLst>
                <a:tab pos="457200" algn="l"/>
              </a:tabLst>
            </a:pPr>
            <a:endParaRPr lang="ru-RU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ts val="2195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1) Состояние динамики: параметр(ы), однозначно задающие подзадачу.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ts val="2195"/>
              </a:lnSpc>
              <a:spcAft>
                <a:spcPts val="0"/>
              </a:spcAft>
              <a:tabLst>
                <a:tab pos="457200" algn="l"/>
              </a:tabLst>
            </a:pPr>
            <a:endParaRPr lang="ru-RU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ts val="2195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2) Значения начальных состояний.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ts val="2195"/>
              </a:lnSpc>
              <a:spcAft>
                <a:spcPts val="0"/>
              </a:spcAft>
              <a:tabLst>
                <a:tab pos="457200" algn="l"/>
              </a:tabLst>
            </a:pPr>
            <a:endParaRPr lang="ru-RU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ts val="2195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3) Переходы между состояниями: формула пересчёта.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ts val="2195"/>
              </a:lnSpc>
              <a:spcAft>
                <a:spcPts val="0"/>
              </a:spcAft>
              <a:tabLst>
                <a:tab pos="457200" algn="l"/>
              </a:tabLst>
            </a:pPr>
            <a:endParaRPr lang="ru-RU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ts val="2195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4)Порядок пересчёта.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ts val="2195"/>
              </a:lnSpc>
              <a:spcAft>
                <a:spcPts val="0"/>
              </a:spcAft>
              <a:tabLst>
                <a:tab pos="457200" algn="l"/>
              </a:tabLst>
            </a:pPr>
            <a:endParaRPr lang="ru-RU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ts val="2195"/>
              </a:lnSpc>
              <a:spcAft>
                <a:spcPts val="0"/>
              </a:spcAft>
              <a:tabLst>
                <a:tab pos="457200" algn="l"/>
              </a:tabLst>
            </a:pPr>
            <a:endParaRPr lang="ru-RU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ts val="2195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Положение ответа на задачу: иногда это сумма или, например, максимум из значений нескольких состояний.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A83E227-F9C7-4764-9239-6E610327DB85}"/>
              </a:ext>
            </a:extLst>
          </p:cNvPr>
          <p:cNvSpPr/>
          <p:nvPr/>
        </p:nvSpPr>
        <p:spPr>
          <a:xfrm>
            <a:off x="550537" y="328854"/>
            <a:ext cx="4269695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EE02A8F-992C-4938-99C1-4636331A0EAD}"/>
              </a:ext>
            </a:extLst>
          </p:cNvPr>
          <p:cNvSpPr/>
          <p:nvPr/>
        </p:nvSpPr>
        <p:spPr>
          <a:xfrm>
            <a:off x="678510" y="4743927"/>
            <a:ext cx="11208689" cy="1491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195"/>
              </a:lnSpc>
              <a:spcBef>
                <a:spcPts val="3640"/>
              </a:spcBef>
              <a:spcAft>
                <a:spcPts val="0"/>
              </a:spcAft>
            </a:pPr>
            <a:r>
              <a:rPr lang="ru-RU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Мемоизация</a:t>
            </a:r>
            <a:r>
              <a:rPr lang="ru-RU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(запоминание, от англ. </a:t>
            </a:r>
            <a:r>
              <a:rPr lang="ru-RU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memoization</a:t>
            </a:r>
            <a:r>
              <a:rPr lang="ru-RU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(англ.) в программировании)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lnSpc>
                <a:spcPts val="2150"/>
              </a:lnSpc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сохранение результатов выполнения функций для предотвращения повторных вычислений. Это один из способов оптимизации, применяемый для увеличения скорости выполнения компьютерных программ. Перед вызовом функции проверяется, вызывалась </a:t>
            </a:r>
            <a:r>
              <a:rPr lang="ru-RU" spc="5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ли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 функция ранее: если не вызывалась, функция вызывается и результат её выполнения сохраняется; если вызывалась, используется сохранённый результат.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4443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5A7EBAA-89F4-4798-959D-1F97A847D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15"/>
          <a:stretch/>
        </p:blipFill>
        <p:spPr>
          <a:xfrm>
            <a:off x="773082" y="418854"/>
            <a:ext cx="10492451" cy="602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63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EF5FC34-6829-4F49-9449-409A5A2215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69"/>
          <a:stretch/>
        </p:blipFill>
        <p:spPr>
          <a:xfrm>
            <a:off x="895658" y="386407"/>
            <a:ext cx="10483273" cy="608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18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E85DB6D-D975-47FE-9144-9A0DCDC30C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13"/>
          <a:stretch/>
        </p:blipFill>
        <p:spPr>
          <a:xfrm>
            <a:off x="913659" y="398206"/>
            <a:ext cx="10529863" cy="606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276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6A4F7FB-D10E-4E1A-8412-B393D4A143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15"/>
          <a:stretch/>
        </p:blipFill>
        <p:spPr>
          <a:xfrm>
            <a:off x="896039" y="365759"/>
            <a:ext cx="10517909" cy="602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4760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A97570D-5CAD-4509-8C64-30485D8E1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79" y="152231"/>
            <a:ext cx="11525842" cy="655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11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543372E7-EDD0-4750-9F46-1F775A4EA193}"/>
              </a:ext>
            </a:extLst>
          </p:cNvPr>
          <p:cNvGrpSpPr/>
          <p:nvPr/>
        </p:nvGrpSpPr>
        <p:grpSpPr>
          <a:xfrm>
            <a:off x="314028" y="149056"/>
            <a:ext cx="11563944" cy="6559887"/>
            <a:chOff x="314028" y="149056"/>
            <a:chExt cx="11563944" cy="6559887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5FA29164-A8F2-45E1-8FA0-1556B23AA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028" y="149056"/>
              <a:ext cx="11563944" cy="6559887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B7D0F5BD-316B-437D-99FF-B5D071F98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7081" y="2189832"/>
              <a:ext cx="660023" cy="6418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63309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99FAA51-1305-425C-94FB-47FCB364E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01" y="2328985"/>
            <a:ext cx="11608397" cy="1987652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E2E7437-2C05-4154-9777-ED9C6CC3424E}"/>
              </a:ext>
            </a:extLst>
          </p:cNvPr>
          <p:cNvSpPr/>
          <p:nvPr/>
        </p:nvSpPr>
        <p:spPr>
          <a:xfrm>
            <a:off x="510780" y="416319"/>
            <a:ext cx="1106631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Возрастающая подпоследовательность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2888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78B9883-727D-416E-92F9-2939AD3009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32"/>
          <a:stretch/>
        </p:blipFill>
        <p:spPr>
          <a:xfrm>
            <a:off x="2376151" y="1682765"/>
            <a:ext cx="4365937" cy="46335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38CE9F-5521-42DC-8097-E2BC3B376795}"/>
              </a:ext>
            </a:extLst>
          </p:cNvPr>
          <p:cNvSpPr txBox="1"/>
          <p:nvPr/>
        </p:nvSpPr>
        <p:spPr>
          <a:xfrm>
            <a:off x="6439437" y="1313433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</a:t>
            </a:r>
            <a:r>
              <a:rPr lang="ru-RU" dirty="0"/>
              <a:t>ступенек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CE4122-46FE-4576-8604-5C8FD19A4909}"/>
              </a:ext>
            </a:extLst>
          </p:cNvPr>
          <p:cNvSpPr txBox="1"/>
          <p:nvPr/>
        </p:nvSpPr>
        <p:spPr>
          <a:xfrm>
            <a:off x="314709" y="153194"/>
            <a:ext cx="11562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Задача. Лягушка может прыгать по ступенькам вверх на следующую или через одну ступеньку. Сколько существует вариантов пути для </a:t>
            </a:r>
            <a:r>
              <a:rPr lang="en-US" sz="2400" dirty="0"/>
              <a:t>N </a:t>
            </a:r>
            <a:r>
              <a:rPr lang="ru-RU" sz="2400" dirty="0"/>
              <a:t>ступенек?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1D7FB7-36BE-400B-BC5C-D857D270B539}"/>
              </a:ext>
            </a:extLst>
          </p:cNvPr>
          <p:cNvSpPr txBox="1"/>
          <p:nvPr/>
        </p:nvSpPr>
        <p:spPr>
          <a:xfrm>
            <a:off x="7512677" y="2075245"/>
            <a:ext cx="251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 ступенька – 1 вариант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7CD7C2-80AC-445F-980A-AA1F0DCD1E5D}"/>
              </a:ext>
            </a:extLst>
          </p:cNvPr>
          <p:cNvSpPr txBox="1"/>
          <p:nvPr/>
        </p:nvSpPr>
        <p:spPr>
          <a:xfrm>
            <a:off x="7512677" y="2467725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 ступеньки – 2 варианта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392BFF-41A1-4805-9C4D-9CF438855909}"/>
              </a:ext>
            </a:extLst>
          </p:cNvPr>
          <p:cNvSpPr txBox="1"/>
          <p:nvPr/>
        </p:nvSpPr>
        <p:spPr>
          <a:xfrm>
            <a:off x="7512677" y="2860205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 ступеньки – 3 варианта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1F6D22-B45F-45DC-951B-C2CA6F8DB71C}"/>
              </a:ext>
            </a:extLst>
          </p:cNvPr>
          <p:cNvSpPr txBox="1"/>
          <p:nvPr/>
        </p:nvSpPr>
        <p:spPr>
          <a:xfrm>
            <a:off x="7512677" y="3229537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4 ступеньки – 5 варианта</a:t>
            </a:r>
          </a:p>
        </p:txBody>
      </p:sp>
      <p:pic>
        <p:nvPicPr>
          <p:cNvPr id="1026" name="Picture 2" descr="Лягушка мультяшная картинки - 82 фото - картинки и рисунки: скачать  бесплатно">
            <a:extLst>
              <a:ext uri="{FF2B5EF4-FFF2-40B4-BE49-F238E27FC236}">
                <a16:creationId xmlns:a16="http://schemas.microsoft.com/office/drawing/2014/main" id="{A10F478A-9A69-4E3E-9D33-C46A89C5B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72" y="4847136"/>
            <a:ext cx="1451780" cy="151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4ED4CF-704F-4BEA-9AC7-271F014250AE}"/>
              </a:ext>
            </a:extLst>
          </p:cNvPr>
          <p:cNvSpPr txBox="1"/>
          <p:nvPr/>
        </p:nvSpPr>
        <p:spPr>
          <a:xfrm>
            <a:off x="7625826" y="3638138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F(N) = F(N-1) + F(N-2)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F9B3FE-E8D0-4FB4-A3C2-63015797EE18}"/>
              </a:ext>
            </a:extLst>
          </p:cNvPr>
          <p:cNvSpPr txBox="1"/>
          <p:nvPr/>
        </p:nvSpPr>
        <p:spPr>
          <a:xfrm>
            <a:off x="7188809" y="4029524"/>
            <a:ext cx="4595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Лягушка может прыгать на следующую, через одну и через 2 ступеньки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D0774D-5D10-4BA0-816B-FED5038C83FB}"/>
              </a:ext>
            </a:extLst>
          </p:cNvPr>
          <p:cNvSpPr txBox="1"/>
          <p:nvPr/>
        </p:nvSpPr>
        <p:spPr>
          <a:xfrm>
            <a:off x="7625825" y="4695167"/>
            <a:ext cx="3020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F(N) = F(N-1) + F(N-2)</a:t>
            </a:r>
            <a:r>
              <a:rPr lang="ru-RU" b="1" dirty="0">
                <a:solidFill>
                  <a:srgbClr val="FF0000"/>
                </a:solidFill>
              </a:rPr>
              <a:t> + </a:t>
            </a:r>
            <a:r>
              <a:rPr lang="en-US" b="1" dirty="0">
                <a:solidFill>
                  <a:srgbClr val="FF0000"/>
                </a:solidFill>
              </a:rPr>
              <a:t>F(N-3)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EA9237-2044-4EAF-B008-A35FB89B104F}"/>
              </a:ext>
            </a:extLst>
          </p:cNvPr>
          <p:cNvSpPr txBox="1"/>
          <p:nvPr/>
        </p:nvSpPr>
        <p:spPr>
          <a:xfrm>
            <a:off x="7188809" y="5101386"/>
            <a:ext cx="459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Лягушка может прыгать </a:t>
            </a:r>
            <a:r>
              <a:rPr lang="en-US" b="1" i="1" dirty="0"/>
              <a:t>K</a:t>
            </a:r>
            <a:r>
              <a:rPr lang="en-US" dirty="0"/>
              <a:t> </a:t>
            </a:r>
            <a:r>
              <a:rPr lang="ru-RU" dirty="0"/>
              <a:t>ступенек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EBDF4B-B4BF-4CB3-A1CB-7718472D82F8}"/>
              </a:ext>
            </a:extLst>
          </p:cNvPr>
          <p:cNvSpPr txBox="1"/>
          <p:nvPr/>
        </p:nvSpPr>
        <p:spPr>
          <a:xfrm>
            <a:off x="7669053" y="5504477"/>
            <a:ext cx="3756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F(N) = F(N-1) + </a:t>
            </a:r>
            <a:r>
              <a:rPr lang="ru-RU" b="1" dirty="0">
                <a:solidFill>
                  <a:srgbClr val="FF0000"/>
                </a:solidFill>
              </a:rPr>
              <a:t>… + </a:t>
            </a:r>
            <a:r>
              <a:rPr lang="en-US" b="1" dirty="0">
                <a:solidFill>
                  <a:srgbClr val="FF0000"/>
                </a:solidFill>
              </a:rPr>
              <a:t>F</a:t>
            </a:r>
            <a:r>
              <a:rPr lang="en-US" b="1">
                <a:solidFill>
                  <a:srgbClr val="FF0000"/>
                </a:solidFill>
              </a:rPr>
              <a:t>(N-(K-1)) </a:t>
            </a:r>
            <a:r>
              <a:rPr lang="en-US" b="1" dirty="0">
                <a:solidFill>
                  <a:srgbClr val="FF0000"/>
                </a:solidFill>
              </a:rPr>
              <a:t>+ F(N-K)</a:t>
            </a:r>
            <a:endParaRPr lang="ru-R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24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2" grpId="0"/>
      <p:bldP spid="13" grpId="0"/>
      <p:bldP spid="14" grpId="0"/>
      <p:bldP spid="1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6B55CB7-9E9D-43A6-A093-22A8007D0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78" y="1120656"/>
            <a:ext cx="11551244" cy="461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287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D487836-AC31-43B1-8932-216EF3B21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868" y="2644734"/>
            <a:ext cx="7074264" cy="156853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8B0F55D-A3F2-437F-B0EE-66896F06C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500" y="5833359"/>
            <a:ext cx="2711589" cy="65408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AD5222-B977-445E-81D8-CE4AC4FCA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7306" y="1203286"/>
            <a:ext cx="3829247" cy="71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58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D438369-0862-45A4-805A-F52D4083BF70}"/>
              </a:ext>
            </a:extLst>
          </p:cNvPr>
          <p:cNvSpPr/>
          <p:nvPr/>
        </p:nvSpPr>
        <p:spPr>
          <a:xfrm>
            <a:off x="713737" y="1097482"/>
            <a:ext cx="41569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/>
              <a:t>программирование == оптимизация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93A05BC-F1B5-41B3-9E7F-E4AC0EADC213}"/>
              </a:ext>
            </a:extLst>
          </p:cNvPr>
          <p:cNvSpPr/>
          <p:nvPr/>
        </p:nvSpPr>
        <p:spPr>
          <a:xfrm>
            <a:off x="713737" y="2072729"/>
            <a:ext cx="924129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• Фибоначчи;</a:t>
            </a:r>
          </a:p>
          <a:p>
            <a:r>
              <a:rPr lang="ru-RU" sz="2800" dirty="0"/>
              <a:t>• две единицы подряд;</a:t>
            </a:r>
          </a:p>
          <a:p>
            <a:r>
              <a:rPr lang="ru-RU" sz="2800" dirty="0"/>
              <a:t>• самая длинная возрастающая подпоследовательность</a:t>
            </a:r>
          </a:p>
          <a:p>
            <a:r>
              <a:rPr lang="ru-RU" sz="2800" dirty="0"/>
              <a:t>• поиск пути в лабиринте;</a:t>
            </a:r>
          </a:p>
          <a:p>
            <a:r>
              <a:rPr lang="ru-RU" sz="2800" dirty="0"/>
              <a:t>• поиск наибольшей общей подпоследовательности;</a:t>
            </a:r>
          </a:p>
          <a:p>
            <a:r>
              <a:rPr lang="ru-RU" sz="2800" dirty="0"/>
              <a:t>• набрать точную сумму из набора чисел (2.5 способа).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DACB5D6-F0B4-427F-8970-853A5884A96B}"/>
              </a:ext>
            </a:extLst>
          </p:cNvPr>
          <p:cNvSpPr/>
          <p:nvPr/>
        </p:nvSpPr>
        <p:spPr>
          <a:xfrm>
            <a:off x="550537" y="328854"/>
            <a:ext cx="4269695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8851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A02D41F-37C5-4574-97F2-4549BACBC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90" y="904745"/>
            <a:ext cx="11068619" cy="504850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AEE006A-1639-4C3F-90D3-E335B5F06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500" y="5833359"/>
            <a:ext cx="2711589" cy="65408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33DF19-3BFB-4694-8ACE-C131D5CAB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959" y="14937"/>
            <a:ext cx="3829247" cy="71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931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DA89827-DDA5-46CD-9EB9-DC309B9FD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15" y="64553"/>
            <a:ext cx="10979714" cy="204480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F80B23-4867-43EE-B420-62B420C6E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55" y="4002976"/>
            <a:ext cx="3130711" cy="169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248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0BD9F35-41FB-4C97-845D-A6F17FF48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70" y="1123831"/>
            <a:ext cx="11856059" cy="461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6924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BA648125-8EF5-47E2-A511-49B52D071F38}"/>
              </a:ext>
            </a:extLst>
          </p:cNvPr>
          <p:cNvGrpSpPr/>
          <p:nvPr/>
        </p:nvGrpSpPr>
        <p:grpSpPr>
          <a:xfrm>
            <a:off x="66365" y="1330217"/>
            <a:ext cx="12059270" cy="4197566"/>
            <a:chOff x="66365" y="1330217"/>
            <a:chExt cx="12059270" cy="4197566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09AF70E8-FE93-48D7-9B10-3263D2F6F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65" y="1330217"/>
              <a:ext cx="12059270" cy="4197566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DF5C1EB8-9716-4423-AD92-7212D019D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8608" y="2450305"/>
              <a:ext cx="2883048" cy="6477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94460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7057323A-27DC-4EB5-9F55-A69A157ECAD2}"/>
              </a:ext>
            </a:extLst>
          </p:cNvPr>
          <p:cNvGrpSpPr/>
          <p:nvPr/>
        </p:nvGrpSpPr>
        <p:grpSpPr>
          <a:xfrm>
            <a:off x="129868" y="491974"/>
            <a:ext cx="11932263" cy="5874052"/>
            <a:chOff x="129868" y="491974"/>
            <a:chExt cx="11932263" cy="5874052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A0204B19-3EE3-4A2E-9457-61C55D9BC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868" y="491974"/>
              <a:ext cx="11932263" cy="5874052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99D16773-4FE1-440E-A4CB-D40F392527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4340"/>
            <a:stretch/>
          </p:blipFill>
          <p:spPr>
            <a:xfrm>
              <a:off x="9669351" y="2677693"/>
              <a:ext cx="711237" cy="690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99185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814AAC1-5E35-4C21-AAB1-C64905C2C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341" y="0"/>
            <a:ext cx="98333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053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5CC064D6-FEB9-4DDF-A6E8-90AADDD2787F}"/>
              </a:ext>
            </a:extLst>
          </p:cNvPr>
          <p:cNvGrpSpPr/>
          <p:nvPr/>
        </p:nvGrpSpPr>
        <p:grpSpPr>
          <a:xfrm>
            <a:off x="453735" y="319806"/>
            <a:ext cx="11284530" cy="5073911"/>
            <a:chOff x="453735" y="319806"/>
            <a:chExt cx="11284530" cy="5073911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B006E721-5FC2-4610-866F-460F78FA6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3735" y="319806"/>
              <a:ext cx="11284530" cy="5073911"/>
            </a:xfrm>
            <a:prstGeom prst="rect">
              <a:avLst/>
            </a:prstGeom>
          </p:spPr>
        </p:pic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E3D310AC-98EA-45B2-BDB8-F51847ADDE19}"/>
                </a:ext>
              </a:extLst>
            </p:cNvPr>
            <p:cNvSpPr/>
            <p:nvPr/>
          </p:nvSpPr>
          <p:spPr>
            <a:xfrm>
              <a:off x="6442095" y="3622204"/>
              <a:ext cx="584037" cy="5368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E67FB07-577E-425A-906E-C7AC5C2A3782}"/>
              </a:ext>
            </a:extLst>
          </p:cNvPr>
          <p:cNvSpPr txBox="1"/>
          <p:nvPr/>
        </p:nvSpPr>
        <p:spPr>
          <a:xfrm>
            <a:off x="790513" y="5793166"/>
            <a:ext cx="6112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Чему равно время работы алгоритма?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9B887D-BEF0-4332-A1E0-E17B5062B6B6}"/>
              </a:ext>
            </a:extLst>
          </p:cNvPr>
          <p:cNvSpPr txBox="1"/>
          <p:nvPr/>
        </p:nvSpPr>
        <p:spPr>
          <a:xfrm>
            <a:off x="6983852" y="5793166"/>
            <a:ext cx="1197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О (</a:t>
            </a:r>
            <a:r>
              <a:rPr lang="en-US" sz="2800" dirty="0"/>
              <a:t>nm</a:t>
            </a:r>
            <a:r>
              <a:rPr lang="ru-RU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6468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8B72DFF-77FE-4B16-B882-FD6AC697A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504" y="0"/>
            <a:ext cx="65089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0364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B443369-B34C-414B-A260-EBB992026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157" y="0"/>
            <a:ext cx="63236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463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93C0FA0A-302E-4799-934D-6D33AFD80C5D}"/>
              </a:ext>
            </a:extLst>
          </p:cNvPr>
          <p:cNvGrpSpPr/>
          <p:nvPr/>
        </p:nvGrpSpPr>
        <p:grpSpPr>
          <a:xfrm>
            <a:off x="2879103" y="0"/>
            <a:ext cx="6433793" cy="6858000"/>
            <a:chOff x="2879103" y="0"/>
            <a:chExt cx="6433793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11D3589D-F345-4350-A9E9-F21E5E25E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79103" y="0"/>
              <a:ext cx="6433793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A926641E-1156-4156-B606-54F099FD0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2663" y="430587"/>
              <a:ext cx="232582" cy="2578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148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7F06602-79B9-4B12-81D9-B8A54F92D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84" y="1047750"/>
            <a:ext cx="11077155" cy="49231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93B7842-7A2C-4FF3-827C-D942D64EA069}"/>
              </a:ext>
            </a:extLst>
          </p:cNvPr>
          <p:cNvSpPr/>
          <p:nvPr/>
        </p:nvSpPr>
        <p:spPr>
          <a:xfrm>
            <a:off x="550537" y="328854"/>
            <a:ext cx="633821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Числа Фибоначчи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649F9B4-4CEF-4EC9-9D83-644A4747A2C3}"/>
              </a:ext>
            </a:extLst>
          </p:cNvPr>
          <p:cNvSpPr/>
          <p:nvPr/>
        </p:nvSpPr>
        <p:spPr>
          <a:xfrm>
            <a:off x="550537" y="1987621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800" dirty="0"/>
              <a:t>• рекурсия;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1F23111-77FD-4D55-B44A-B02BEDDAE86C}"/>
              </a:ext>
            </a:extLst>
          </p:cNvPr>
          <p:cNvSpPr/>
          <p:nvPr/>
        </p:nvSpPr>
        <p:spPr>
          <a:xfrm>
            <a:off x="550537" y="2619840"/>
            <a:ext cx="50166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/>
              <a:t>• массив (полная </a:t>
            </a:r>
            <a:r>
              <a:rPr lang="ru-RU" sz="2800" dirty="0" err="1"/>
              <a:t>мемоизация</a:t>
            </a:r>
            <a:r>
              <a:rPr lang="ru-RU" sz="2800" dirty="0"/>
              <a:t>);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D833320-8287-4761-9CC0-4C3E33A6F9B3}"/>
              </a:ext>
            </a:extLst>
          </p:cNvPr>
          <p:cNvSpPr/>
          <p:nvPr/>
        </p:nvSpPr>
        <p:spPr>
          <a:xfrm>
            <a:off x="550537" y="3252059"/>
            <a:ext cx="69274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/>
              <a:t>• три переменные (частичная </a:t>
            </a:r>
            <a:r>
              <a:rPr lang="ru-RU" sz="2800" dirty="0" err="1"/>
              <a:t>мемоизация</a:t>
            </a:r>
            <a:r>
              <a:rPr lang="ru-RU" sz="28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21995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E421F717-8238-404E-913B-0ACA247B8644}"/>
              </a:ext>
            </a:extLst>
          </p:cNvPr>
          <p:cNvGrpSpPr/>
          <p:nvPr/>
        </p:nvGrpSpPr>
        <p:grpSpPr>
          <a:xfrm>
            <a:off x="2918204" y="0"/>
            <a:ext cx="6311735" cy="6858000"/>
            <a:chOff x="2918204" y="0"/>
            <a:chExt cx="6311735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28543052-663E-45AB-AD0B-89F759BB9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8204" y="0"/>
              <a:ext cx="6311735" cy="6858000"/>
            </a:xfrm>
            <a:prstGeom prst="rect">
              <a:avLst/>
            </a:prstGeom>
          </p:spPr>
        </p:pic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C34D932B-CC44-4685-AB7D-530B5A9D7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9917" y="1165324"/>
              <a:ext cx="538165" cy="55039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F5B540B-F3B2-42C4-8103-8C9F71D18DDF}"/>
              </a:ext>
            </a:extLst>
          </p:cNvPr>
          <p:cNvSpPr txBox="1"/>
          <p:nvPr/>
        </p:nvSpPr>
        <p:spPr>
          <a:xfrm>
            <a:off x="9944100" y="1473200"/>
            <a:ext cx="8191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- D</a:t>
            </a:r>
          </a:p>
          <a:p>
            <a:r>
              <a:rPr lang="en-US" sz="4000" dirty="0"/>
              <a:t>ED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3246248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AC210E1-CBAB-4D08-9D70-14B223D36EDE}"/>
              </a:ext>
            </a:extLst>
          </p:cNvPr>
          <p:cNvGrpSpPr/>
          <p:nvPr/>
        </p:nvGrpSpPr>
        <p:grpSpPr>
          <a:xfrm>
            <a:off x="2975521" y="0"/>
            <a:ext cx="6240957" cy="6858000"/>
            <a:chOff x="2975521" y="0"/>
            <a:chExt cx="6240957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F5A7F26D-5812-4B3E-9113-B88258537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75521" y="0"/>
              <a:ext cx="6240957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25CBD881-A471-4D27-B22D-49B88337F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2501" y="1706011"/>
              <a:ext cx="255066" cy="842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54831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55D718B-7D08-4A8E-9911-E9F1E079BB1A}"/>
              </a:ext>
            </a:extLst>
          </p:cNvPr>
          <p:cNvGrpSpPr/>
          <p:nvPr/>
        </p:nvGrpSpPr>
        <p:grpSpPr>
          <a:xfrm>
            <a:off x="2958703" y="0"/>
            <a:ext cx="6274594" cy="6858000"/>
            <a:chOff x="2958703" y="0"/>
            <a:chExt cx="6274594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8E84FF34-B228-4DED-9CE3-3BDC40066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8703" y="0"/>
              <a:ext cx="6274594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F17285BB-A243-47A6-A1FC-25D6E446A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2501" y="1663678"/>
              <a:ext cx="255066" cy="842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47995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135D7B9-D40C-40E3-AB4B-1703AFDD0E5C}"/>
              </a:ext>
            </a:extLst>
          </p:cNvPr>
          <p:cNvGrpSpPr/>
          <p:nvPr/>
        </p:nvGrpSpPr>
        <p:grpSpPr>
          <a:xfrm>
            <a:off x="1334542" y="0"/>
            <a:ext cx="9522916" cy="6858000"/>
            <a:chOff x="1334542" y="0"/>
            <a:chExt cx="9522916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7A658BBF-B6CA-4A8B-B3EC-A69A6A885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4542" y="0"/>
              <a:ext cx="9522916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1657FC3A-F495-436D-AC02-1D9BA7AAF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39051" y="6356338"/>
              <a:ext cx="790599" cy="3816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918327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9435887-A8B4-45C1-A099-80F882A982E9}"/>
              </a:ext>
            </a:extLst>
          </p:cNvPr>
          <p:cNvGrpSpPr/>
          <p:nvPr/>
        </p:nvGrpSpPr>
        <p:grpSpPr>
          <a:xfrm>
            <a:off x="1728687" y="0"/>
            <a:ext cx="8734625" cy="6858000"/>
            <a:chOff x="1728687" y="0"/>
            <a:chExt cx="8734625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FFA83711-E245-489D-9839-98947E3FA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8687" y="0"/>
              <a:ext cx="8734625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07B87F8B-8571-45B3-AC1B-A7DEFE01A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8542" y="2974966"/>
              <a:ext cx="292115" cy="349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67924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BE429548-4F07-44BE-8954-A82D028182C0}"/>
              </a:ext>
            </a:extLst>
          </p:cNvPr>
          <p:cNvGrpSpPr/>
          <p:nvPr/>
        </p:nvGrpSpPr>
        <p:grpSpPr>
          <a:xfrm>
            <a:off x="1821256" y="0"/>
            <a:ext cx="8549487" cy="6858000"/>
            <a:chOff x="1821256" y="0"/>
            <a:chExt cx="8549487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5C3CDD25-CA1B-47AB-B911-4FA126E08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21256" y="0"/>
              <a:ext cx="8549487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7D5E0BA8-52CD-46D4-A473-E0DA466808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r="16489"/>
            <a:stretch/>
          </p:blipFill>
          <p:spPr>
            <a:xfrm>
              <a:off x="5846206" y="4563885"/>
              <a:ext cx="208605" cy="4635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75814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97B9F2A4-F355-4DB6-A2D8-8A44DB62C791}"/>
              </a:ext>
            </a:extLst>
          </p:cNvPr>
          <p:cNvGrpSpPr/>
          <p:nvPr/>
        </p:nvGrpSpPr>
        <p:grpSpPr>
          <a:xfrm>
            <a:off x="1765384" y="0"/>
            <a:ext cx="8661231" cy="6858000"/>
            <a:chOff x="1765384" y="0"/>
            <a:chExt cx="8661231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EB5245DC-8F44-46EF-A905-F226CB2C0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5384" y="0"/>
              <a:ext cx="8661231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41434556-27A2-4CEB-AB18-E6AC18FAF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02316" y="4149713"/>
              <a:ext cx="193684" cy="4572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14119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17DDAAE-9023-4816-98E2-057D74288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41" y="18874"/>
            <a:ext cx="11030517" cy="682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8739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895477B-C776-4921-84F9-B9E6ADE191D3}"/>
              </a:ext>
            </a:extLst>
          </p:cNvPr>
          <p:cNvGrpSpPr/>
          <p:nvPr/>
        </p:nvGrpSpPr>
        <p:grpSpPr>
          <a:xfrm>
            <a:off x="847455" y="320515"/>
            <a:ext cx="10497089" cy="6216970"/>
            <a:chOff x="847455" y="320515"/>
            <a:chExt cx="10497089" cy="621697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A5994F48-1155-4C27-B557-CDFD7FDFF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7455" y="320515"/>
              <a:ext cx="10497089" cy="6216970"/>
            </a:xfrm>
            <a:prstGeom prst="rect">
              <a:avLst/>
            </a:prstGeom>
          </p:spPr>
        </p:pic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51528EDD-5207-4D84-9F4B-59F15DFC3728}"/>
                </a:ext>
              </a:extLst>
            </p:cNvPr>
            <p:cNvSpPr/>
            <p:nvPr/>
          </p:nvSpPr>
          <p:spPr>
            <a:xfrm>
              <a:off x="10622604" y="4876800"/>
              <a:ext cx="667966" cy="6290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6120266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C105080-D441-4A80-97D8-962A09C898B7}"/>
              </a:ext>
            </a:extLst>
          </p:cNvPr>
          <p:cNvGrpSpPr/>
          <p:nvPr/>
        </p:nvGrpSpPr>
        <p:grpSpPr>
          <a:xfrm>
            <a:off x="585895" y="0"/>
            <a:ext cx="9606455" cy="6858000"/>
            <a:chOff x="1292772" y="0"/>
            <a:chExt cx="9606455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223CD065-9E46-4703-A29A-2EEE912CE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2772" y="0"/>
              <a:ext cx="9606455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E390D30C-F19F-440E-83D6-CC3D9FFE6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9464" y="1848851"/>
              <a:ext cx="552478" cy="514376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1C732D9-1040-46B9-AED6-5E3FBE555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350" y="4555788"/>
            <a:ext cx="1511300" cy="194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9693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9694B33-ADAD-4265-B046-5687773A6F59}"/>
              </a:ext>
            </a:extLst>
          </p:cNvPr>
          <p:cNvSpPr/>
          <p:nvPr/>
        </p:nvSpPr>
        <p:spPr>
          <a:xfrm>
            <a:off x="550537" y="328854"/>
            <a:ext cx="633821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Числа Фибоначчи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145C5AC-BBB1-430F-B43D-E674AA7F20FB}"/>
              </a:ext>
            </a:extLst>
          </p:cNvPr>
          <p:cNvSpPr/>
          <p:nvPr/>
        </p:nvSpPr>
        <p:spPr>
          <a:xfrm>
            <a:off x="5383470" y="835870"/>
            <a:ext cx="1180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РЕКУРСИЯ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7629950-07F2-4F0A-9C3C-9087FD771F7B}"/>
              </a:ext>
            </a:extLst>
          </p:cNvPr>
          <p:cNvSpPr/>
          <p:nvPr/>
        </p:nvSpPr>
        <p:spPr>
          <a:xfrm>
            <a:off x="557422" y="3082515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dirty="0" err="1"/>
              <a:t>unsigned</a:t>
            </a:r>
            <a:r>
              <a:rPr lang="ru-RU" sz="2400" dirty="0"/>
              <a:t> </a:t>
            </a:r>
            <a:r>
              <a:rPr lang="ru-RU" sz="2400" dirty="0" err="1"/>
              <a:t>int</a:t>
            </a:r>
            <a:r>
              <a:rPr lang="ru-RU" sz="2400" dirty="0"/>
              <a:t> F(</a:t>
            </a:r>
            <a:r>
              <a:rPr lang="ru-RU" sz="2400" dirty="0" err="1"/>
              <a:t>unsigned</a:t>
            </a:r>
            <a:r>
              <a:rPr lang="ru-RU" sz="2400" dirty="0"/>
              <a:t> </a:t>
            </a:r>
            <a:r>
              <a:rPr lang="ru-RU" sz="2400" dirty="0" err="1"/>
              <a:t>int</a:t>
            </a:r>
            <a:r>
              <a:rPr lang="ru-RU" sz="2400" dirty="0"/>
              <a:t> n)</a:t>
            </a:r>
          </a:p>
          <a:p>
            <a:r>
              <a:rPr lang="ru-RU" sz="2400" dirty="0"/>
              <a:t>{</a:t>
            </a:r>
          </a:p>
          <a:p>
            <a:r>
              <a:rPr lang="ru-RU" sz="2400" dirty="0"/>
              <a:t>	</a:t>
            </a:r>
            <a:r>
              <a:rPr lang="ru-RU" sz="2400" dirty="0" err="1"/>
              <a:t>if</a:t>
            </a:r>
            <a:r>
              <a:rPr lang="ru-RU" sz="2400" dirty="0"/>
              <a:t> (n == 0) </a:t>
            </a:r>
            <a:r>
              <a:rPr lang="ru-RU" sz="2400" dirty="0" err="1"/>
              <a:t>return</a:t>
            </a:r>
            <a:r>
              <a:rPr lang="ru-RU" sz="2400" dirty="0"/>
              <a:t> 0;</a:t>
            </a:r>
          </a:p>
          <a:p>
            <a:r>
              <a:rPr lang="ru-RU" sz="2400" dirty="0"/>
              <a:t>	</a:t>
            </a:r>
            <a:r>
              <a:rPr lang="ru-RU" sz="2400" dirty="0" err="1"/>
              <a:t>if</a:t>
            </a:r>
            <a:r>
              <a:rPr lang="ru-RU" sz="2400" dirty="0"/>
              <a:t> (n == 1) </a:t>
            </a:r>
            <a:r>
              <a:rPr lang="ru-RU" sz="2400" dirty="0" err="1"/>
              <a:t>return</a:t>
            </a:r>
            <a:r>
              <a:rPr lang="ru-RU" sz="2400" dirty="0"/>
              <a:t> 1;</a:t>
            </a:r>
          </a:p>
          <a:p>
            <a:r>
              <a:rPr lang="ru-RU" sz="2400" dirty="0"/>
              <a:t>	</a:t>
            </a:r>
            <a:r>
              <a:rPr lang="ru-RU" sz="2400" dirty="0" err="1"/>
              <a:t>return</a:t>
            </a:r>
            <a:r>
              <a:rPr lang="ru-RU" sz="2400" dirty="0"/>
              <a:t> F(n - 1) + F(n - 2);</a:t>
            </a:r>
          </a:p>
          <a:p>
            <a:r>
              <a:rPr lang="ru-RU" sz="2400" dirty="0"/>
              <a:t>}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B21F3E-8F54-4B07-9AEF-90092E76B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22" y="1709057"/>
            <a:ext cx="11077155" cy="49231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15E88D-E129-4C07-9703-6A444F1661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4" r="15536"/>
          <a:stretch/>
        </p:blipFill>
        <p:spPr>
          <a:xfrm>
            <a:off x="5973535" y="2961124"/>
            <a:ext cx="5445016" cy="2812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5F36F1-953A-4D84-B12C-886715A26FE9}"/>
              </a:ext>
            </a:extLst>
          </p:cNvPr>
          <p:cNvSpPr txBox="1"/>
          <p:nvPr/>
        </p:nvSpPr>
        <p:spPr>
          <a:xfrm>
            <a:off x="8405739" y="2621937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F(N)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6C303B-58CE-4949-8225-79E2D261FF0B}"/>
              </a:ext>
            </a:extLst>
          </p:cNvPr>
          <p:cNvSpPr txBox="1"/>
          <p:nvPr/>
        </p:nvSpPr>
        <p:spPr>
          <a:xfrm>
            <a:off x="7080403" y="3166223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F(N-1)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0715CE-D230-4373-94C7-F86DE925E651}"/>
              </a:ext>
            </a:extLst>
          </p:cNvPr>
          <p:cNvSpPr txBox="1"/>
          <p:nvPr/>
        </p:nvSpPr>
        <p:spPr>
          <a:xfrm>
            <a:off x="9959674" y="3239946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F(N-2)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68D507-9890-4063-AE61-7C4ED0B1A70E}"/>
              </a:ext>
            </a:extLst>
          </p:cNvPr>
          <p:cNvSpPr txBox="1"/>
          <p:nvPr/>
        </p:nvSpPr>
        <p:spPr>
          <a:xfrm>
            <a:off x="6015053" y="565279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F(1)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4B1A7F-BD87-4C60-817C-198009F05FD0}"/>
              </a:ext>
            </a:extLst>
          </p:cNvPr>
          <p:cNvSpPr txBox="1"/>
          <p:nvPr/>
        </p:nvSpPr>
        <p:spPr>
          <a:xfrm>
            <a:off x="7464482" y="565279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F(1)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FA0B44-88D9-421E-97BE-84746C9E5092}"/>
              </a:ext>
            </a:extLst>
          </p:cNvPr>
          <p:cNvSpPr txBox="1"/>
          <p:nvPr/>
        </p:nvSpPr>
        <p:spPr>
          <a:xfrm>
            <a:off x="8829010" y="561782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F(1)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806E51-D29B-4719-8C51-D569CC42B7FA}"/>
              </a:ext>
            </a:extLst>
          </p:cNvPr>
          <p:cNvSpPr txBox="1"/>
          <p:nvPr/>
        </p:nvSpPr>
        <p:spPr>
          <a:xfrm>
            <a:off x="10193538" y="561782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F(1)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C4B61B-090D-41A8-8485-E68871B26B85}"/>
              </a:ext>
            </a:extLst>
          </p:cNvPr>
          <p:cNvSpPr txBox="1"/>
          <p:nvPr/>
        </p:nvSpPr>
        <p:spPr>
          <a:xfrm>
            <a:off x="6739767" y="565279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F(0)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6EB40F-7A9B-4862-93F9-5790EB834BDC}"/>
              </a:ext>
            </a:extLst>
          </p:cNvPr>
          <p:cNvSpPr txBox="1"/>
          <p:nvPr/>
        </p:nvSpPr>
        <p:spPr>
          <a:xfrm>
            <a:off x="8147495" y="565279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F(0)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F10EA1-3E12-49B6-8365-3EC8B161CB39}"/>
              </a:ext>
            </a:extLst>
          </p:cNvPr>
          <p:cNvSpPr txBox="1"/>
          <p:nvPr/>
        </p:nvSpPr>
        <p:spPr>
          <a:xfrm>
            <a:off x="9553724" y="561782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F(0)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7F325F-F703-47F8-84D5-D008EEE8023C}"/>
              </a:ext>
            </a:extLst>
          </p:cNvPr>
          <p:cNvSpPr txBox="1"/>
          <p:nvPr/>
        </p:nvSpPr>
        <p:spPr>
          <a:xfrm>
            <a:off x="10907697" y="561782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F(0)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524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9108DE4-90A2-45E4-978C-9D41D6990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802" y="0"/>
            <a:ext cx="99563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489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477953E-47BB-4274-877E-4D8F77AF4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97" y="0"/>
            <a:ext cx="99490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263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5CC128D-87A2-435D-B54B-5A6A7DE96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356" y="0"/>
            <a:ext cx="9995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542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5BB0B2AA-D33F-4B2E-9690-51C3C9BE4B31}"/>
              </a:ext>
            </a:extLst>
          </p:cNvPr>
          <p:cNvGrpSpPr/>
          <p:nvPr/>
        </p:nvGrpSpPr>
        <p:grpSpPr>
          <a:xfrm>
            <a:off x="1613324" y="0"/>
            <a:ext cx="8965352" cy="6858000"/>
            <a:chOff x="1613324" y="0"/>
            <a:chExt cx="8965352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570A8857-C6F8-4277-A236-26A273854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3324" y="0"/>
              <a:ext cx="8965352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58EF7D6F-0CB1-4D84-B4E5-ED2A03EA6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28865" y="5816387"/>
              <a:ext cx="800141" cy="3873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24680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6AED90C-70B2-4694-B7BE-56053566B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29" y="409420"/>
            <a:ext cx="11513142" cy="603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905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0798E83-8876-4EF4-BFA6-032EED8BA3C8}"/>
              </a:ext>
            </a:extLst>
          </p:cNvPr>
          <p:cNvGrpSpPr/>
          <p:nvPr/>
        </p:nvGrpSpPr>
        <p:grpSpPr>
          <a:xfrm>
            <a:off x="239516" y="231551"/>
            <a:ext cx="11570295" cy="6083613"/>
            <a:chOff x="239516" y="231551"/>
            <a:chExt cx="11570295" cy="6083613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674E5E5F-6157-4376-A125-6F71606E8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516" y="231551"/>
              <a:ext cx="11570295" cy="6083613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91FE07C3-D51D-47EC-A25A-F322B71FF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3065" y="3632255"/>
              <a:ext cx="533427" cy="5143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70505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153F5B7-6BD3-4773-A36B-6F77EF6F5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27" y="377668"/>
            <a:ext cx="11589346" cy="610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2824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EE8DE74-04AB-4503-B68D-C44DEDEF1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27" y="371318"/>
            <a:ext cx="11589346" cy="611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1883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4822E61-55D8-465C-BE68-607E0FA92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78" y="387193"/>
            <a:ext cx="11551244" cy="608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923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491860C1-7DA7-4ADF-96BB-1114D74EBD2F}"/>
              </a:ext>
            </a:extLst>
          </p:cNvPr>
          <p:cNvGrpSpPr/>
          <p:nvPr/>
        </p:nvGrpSpPr>
        <p:grpSpPr>
          <a:xfrm>
            <a:off x="1612929" y="0"/>
            <a:ext cx="8966141" cy="6858000"/>
            <a:chOff x="1612929" y="0"/>
            <a:chExt cx="8966141" cy="6858000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74E8C0F9-0007-4467-AEDB-125DD3A0C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2929" y="0"/>
              <a:ext cx="8966141" cy="6858000"/>
            </a:xfrm>
            <a:prstGeom prst="rect">
              <a:avLst/>
            </a:prstGeom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F6482DBC-CA22-402C-AF9F-F46291314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0449" y="1957368"/>
              <a:ext cx="329408" cy="448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3891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DEECE4A-CE57-4CB2-8D60-EA65B379F671}"/>
              </a:ext>
            </a:extLst>
          </p:cNvPr>
          <p:cNvSpPr/>
          <p:nvPr/>
        </p:nvSpPr>
        <p:spPr>
          <a:xfrm>
            <a:off x="550537" y="328854"/>
            <a:ext cx="633821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Числа Фибоначчи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D882796-E909-472A-BE30-7242EF90F9FC}"/>
              </a:ext>
            </a:extLst>
          </p:cNvPr>
          <p:cNvSpPr/>
          <p:nvPr/>
        </p:nvSpPr>
        <p:spPr>
          <a:xfrm>
            <a:off x="1660880" y="150349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dirty="0" err="1"/>
              <a:t>unsigned</a:t>
            </a:r>
            <a:r>
              <a:rPr lang="ru-RU" sz="2400" dirty="0"/>
              <a:t> </a:t>
            </a:r>
            <a:r>
              <a:rPr lang="ru-RU" sz="2400" dirty="0" err="1"/>
              <a:t>long</a:t>
            </a:r>
            <a:r>
              <a:rPr lang="ru-RU" sz="2400" dirty="0"/>
              <a:t> </a:t>
            </a:r>
            <a:r>
              <a:rPr lang="ru-RU" sz="2400" dirty="0" err="1"/>
              <a:t>int</a:t>
            </a:r>
            <a:r>
              <a:rPr lang="ru-RU" sz="2400" dirty="0"/>
              <a:t> F[1000]; // (!) пределы</a:t>
            </a:r>
          </a:p>
          <a:p>
            <a:r>
              <a:rPr lang="ru-RU" sz="2400" dirty="0"/>
              <a:t>F[0] = 0, F[1] = 0;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4A6441E-2933-4FD8-AB08-B5EFA3623D0E}"/>
              </a:ext>
            </a:extLst>
          </p:cNvPr>
          <p:cNvSpPr/>
          <p:nvPr/>
        </p:nvSpPr>
        <p:spPr>
          <a:xfrm>
            <a:off x="4052152" y="795048"/>
            <a:ext cx="2977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МАССИВ – НИСХОДЯЩЕЕ ДП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33BB26D-3008-46D1-B683-4FADFD1EA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617" y="2673615"/>
            <a:ext cx="6867525" cy="367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414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BF6D160-BCF2-4D0A-A9E0-A770E1D29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914" y="0"/>
            <a:ext cx="8780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155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A9DAC597-0B61-4E51-AF3F-8E2501148860}"/>
              </a:ext>
            </a:extLst>
          </p:cNvPr>
          <p:cNvGrpSpPr/>
          <p:nvPr/>
        </p:nvGrpSpPr>
        <p:grpSpPr>
          <a:xfrm>
            <a:off x="1698301" y="0"/>
            <a:ext cx="8795398" cy="6858000"/>
            <a:chOff x="1698301" y="0"/>
            <a:chExt cx="8795398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352EEEE8-59CB-4EFB-A738-C7EB64FEA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8301" y="0"/>
              <a:ext cx="8795398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55522A8A-4F88-4001-BDBF-76454842D3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005"/>
            <a:stretch/>
          </p:blipFill>
          <p:spPr>
            <a:xfrm>
              <a:off x="7038660" y="3348415"/>
              <a:ext cx="581360" cy="5359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61253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0A8A662-EA35-41CB-AD61-52C2BF2D8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77" y="1561380"/>
            <a:ext cx="11602046" cy="364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3970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CCF0662-0A2D-4D2D-950F-B3D827B46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428" y="0"/>
            <a:ext cx="8885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0340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B2CE9E2-8AD0-4DA7-B177-F42D7E2DD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68" y="0"/>
            <a:ext cx="10509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07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AE2A0995-4487-492C-97D6-05EF57426602}"/>
              </a:ext>
            </a:extLst>
          </p:cNvPr>
          <p:cNvGrpSpPr/>
          <p:nvPr/>
        </p:nvGrpSpPr>
        <p:grpSpPr>
          <a:xfrm>
            <a:off x="841093" y="0"/>
            <a:ext cx="10509813" cy="6858000"/>
            <a:chOff x="841093" y="0"/>
            <a:chExt cx="10509813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C6D14733-A536-482C-B6DE-D6B46710A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1093" y="0"/>
              <a:ext cx="10509813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3A79B084-7442-466C-B69B-BAF9B88D5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4381" y="4887966"/>
              <a:ext cx="2514729" cy="5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46896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2083724-9035-4C35-B1D8-AC5C647B0F93}"/>
              </a:ext>
            </a:extLst>
          </p:cNvPr>
          <p:cNvGrpSpPr/>
          <p:nvPr/>
        </p:nvGrpSpPr>
        <p:grpSpPr>
          <a:xfrm>
            <a:off x="854198" y="0"/>
            <a:ext cx="10483604" cy="6858000"/>
            <a:chOff x="854198" y="0"/>
            <a:chExt cx="10483604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7BB444FE-E3E2-49C5-A0B0-B41295814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4198" y="0"/>
              <a:ext cx="10483604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9E32B0DD-9914-4BC1-A8CD-B9FEE799B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13654" y="4881526"/>
              <a:ext cx="2514729" cy="5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79285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7E16F4B8-2475-40F5-8B07-A41BECDF7646}"/>
              </a:ext>
            </a:extLst>
          </p:cNvPr>
          <p:cNvGrpSpPr/>
          <p:nvPr/>
        </p:nvGrpSpPr>
        <p:grpSpPr>
          <a:xfrm>
            <a:off x="872356" y="-70834"/>
            <a:ext cx="10447287" cy="6858000"/>
            <a:chOff x="872356" y="-70834"/>
            <a:chExt cx="10447287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0A3F0EAE-CA8A-4BAE-B59F-EC0102F6E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2356" y="-70834"/>
              <a:ext cx="10447287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851DBD7E-8B59-4D79-B373-F50E0B876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13654" y="4810692"/>
              <a:ext cx="2514729" cy="5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54433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5EE38B79-3592-444A-9074-4AAD981E0ABC}"/>
              </a:ext>
            </a:extLst>
          </p:cNvPr>
          <p:cNvGrpSpPr/>
          <p:nvPr/>
        </p:nvGrpSpPr>
        <p:grpSpPr>
          <a:xfrm>
            <a:off x="458229" y="0"/>
            <a:ext cx="11275541" cy="6858000"/>
            <a:chOff x="458229" y="0"/>
            <a:chExt cx="11275541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632964A9-6A92-4C71-8398-5423C6023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8229" y="0"/>
              <a:ext cx="11275541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8E83DF15-DCF2-4EE2-9CB0-B40B3396F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12144" y="6337273"/>
              <a:ext cx="2514729" cy="5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80870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7DAD26F7-F23E-4EA0-916B-C9A0A71E4255}"/>
              </a:ext>
            </a:extLst>
          </p:cNvPr>
          <p:cNvGrpSpPr/>
          <p:nvPr/>
        </p:nvGrpSpPr>
        <p:grpSpPr>
          <a:xfrm>
            <a:off x="487707" y="0"/>
            <a:ext cx="11216585" cy="6858000"/>
            <a:chOff x="487707" y="0"/>
            <a:chExt cx="11216585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1ABFBFB7-5D0A-4320-8293-D9401B3C1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7707" y="0"/>
              <a:ext cx="11216585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0C50D7FF-E3C2-4207-B314-CE6E6FFCE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12144" y="6279318"/>
              <a:ext cx="2514729" cy="5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7297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DEECE4A-CE57-4CB2-8D60-EA65B379F671}"/>
              </a:ext>
            </a:extLst>
          </p:cNvPr>
          <p:cNvSpPr/>
          <p:nvPr/>
        </p:nvSpPr>
        <p:spPr>
          <a:xfrm>
            <a:off x="550537" y="328854"/>
            <a:ext cx="633821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Числа Фибоначчи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D882796-E909-472A-BE30-7242EF90F9FC}"/>
              </a:ext>
            </a:extLst>
          </p:cNvPr>
          <p:cNvSpPr/>
          <p:nvPr/>
        </p:nvSpPr>
        <p:spPr>
          <a:xfrm>
            <a:off x="1660880" y="150349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dirty="0" err="1"/>
              <a:t>unsigned</a:t>
            </a:r>
            <a:r>
              <a:rPr lang="ru-RU" sz="2400" dirty="0"/>
              <a:t> </a:t>
            </a:r>
            <a:r>
              <a:rPr lang="ru-RU" sz="2400" dirty="0" err="1"/>
              <a:t>long</a:t>
            </a:r>
            <a:r>
              <a:rPr lang="ru-RU" sz="2400" dirty="0"/>
              <a:t> </a:t>
            </a:r>
            <a:r>
              <a:rPr lang="ru-RU" sz="2400" dirty="0" err="1"/>
              <a:t>int</a:t>
            </a:r>
            <a:r>
              <a:rPr lang="ru-RU" sz="2400" dirty="0"/>
              <a:t> F[1000]; // (!) пределы</a:t>
            </a:r>
          </a:p>
          <a:p>
            <a:r>
              <a:rPr lang="ru-RU" sz="2400" dirty="0"/>
              <a:t>F[0] = 0, F[1] = 0;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4A6441E-2933-4FD8-AB08-B5EFA3623D0E}"/>
              </a:ext>
            </a:extLst>
          </p:cNvPr>
          <p:cNvSpPr/>
          <p:nvPr/>
        </p:nvSpPr>
        <p:spPr>
          <a:xfrm>
            <a:off x="4052152" y="795048"/>
            <a:ext cx="2998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МАССИВ – ВОСХОДЯЩЕЕ ДП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E62E9BB-230A-418A-9875-4B0DA28C5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803" y="2441299"/>
            <a:ext cx="7267782" cy="39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2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BC2045FE-3738-4086-BE65-A4D019D184CD}"/>
              </a:ext>
            </a:extLst>
          </p:cNvPr>
          <p:cNvGrpSpPr/>
          <p:nvPr/>
        </p:nvGrpSpPr>
        <p:grpSpPr>
          <a:xfrm>
            <a:off x="439084" y="0"/>
            <a:ext cx="11313832" cy="6858000"/>
            <a:chOff x="439084" y="0"/>
            <a:chExt cx="11313832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A9E6F507-007B-4B2F-B47F-749F1E16B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084" y="0"/>
              <a:ext cx="11313832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BB499DE6-297E-4A75-8CE5-FEB3F1700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12144" y="6279318"/>
              <a:ext cx="2514729" cy="5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47804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78C44804-DB2D-43DC-BF6A-FB4C3CAFE03B}"/>
              </a:ext>
            </a:extLst>
          </p:cNvPr>
          <p:cNvGrpSpPr/>
          <p:nvPr/>
        </p:nvGrpSpPr>
        <p:grpSpPr>
          <a:xfrm>
            <a:off x="411161" y="0"/>
            <a:ext cx="11369678" cy="6858000"/>
            <a:chOff x="411161" y="0"/>
            <a:chExt cx="11369678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56C22890-0C5F-4B3C-8A74-E0BFD3A7A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1161" y="0"/>
              <a:ext cx="11369678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7FFBD047-31E7-42EA-A447-233F88408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82977" y="6337273"/>
              <a:ext cx="2514729" cy="5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46662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66E640B-C34F-42B3-AB85-7B23A0714D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718"/>
          <a:stretch/>
        </p:blipFill>
        <p:spPr>
          <a:xfrm>
            <a:off x="1835874" y="1352282"/>
            <a:ext cx="8520251" cy="550571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02E4DAF-8F9D-4E23-A749-C6BAF74DA4ED}"/>
              </a:ext>
            </a:extLst>
          </p:cNvPr>
          <p:cNvSpPr/>
          <p:nvPr/>
        </p:nvSpPr>
        <p:spPr>
          <a:xfrm>
            <a:off x="9910293" y="6735651"/>
            <a:ext cx="650383" cy="122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03D118-BB0A-4C08-8C31-0AFF4D5D7335}"/>
              </a:ext>
            </a:extLst>
          </p:cNvPr>
          <p:cNvSpPr txBox="1"/>
          <p:nvPr/>
        </p:nvSpPr>
        <p:spPr>
          <a:xfrm>
            <a:off x="2202923" y="360608"/>
            <a:ext cx="6957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</a:rPr>
              <a:t>Порядки как строго двоичные деревья</a:t>
            </a:r>
          </a:p>
        </p:txBody>
      </p:sp>
    </p:spTree>
    <p:extLst>
      <p:ext uri="{BB962C8B-B14F-4D97-AF65-F5344CB8AC3E}">
        <p14:creationId xmlns:p14="http://schemas.microsoft.com/office/powerpoint/2010/main" val="14997698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5274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73A6202-69C0-4179-92D4-3A71CFAEF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392" y="1275396"/>
            <a:ext cx="2803208" cy="527754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AA8B7F-1AB2-43F2-96F8-13ED57C1A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99" y="169883"/>
            <a:ext cx="6389162" cy="49991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30998C-BC0E-4441-8B00-A618E2553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2816" y="669798"/>
            <a:ext cx="3054361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3394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1704</TotalTime>
  <Words>873</Words>
  <Application>Microsoft Office PowerPoint</Application>
  <PresentationFormat>Широкоэкранный</PresentationFormat>
  <Paragraphs>110</Paragraphs>
  <Slides>83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83</vt:i4>
      </vt:variant>
    </vt:vector>
  </HeadingPairs>
  <TitlesOfParts>
    <vt:vector size="88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graph?</dc:title>
  <dc:creator>Levonog</dc:creator>
  <cp:lastModifiedBy>admin</cp:lastModifiedBy>
  <cp:revision>101</cp:revision>
  <dcterms:created xsi:type="dcterms:W3CDTF">2021-07-10T19:33:53Z</dcterms:created>
  <dcterms:modified xsi:type="dcterms:W3CDTF">2022-11-04T10:09:50Z</dcterms:modified>
</cp:coreProperties>
</file>